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71" r:id="rId3"/>
    <p:sldId id="373" r:id="rId4"/>
    <p:sldId id="374" r:id="rId5"/>
    <p:sldId id="375" r:id="rId6"/>
    <p:sldId id="376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4498"/>
    <a:srgbClr val="EC6001"/>
    <a:srgbClr val="6262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533" autoAdjust="0"/>
    <p:restoredTop sz="96395" autoAdjust="0"/>
  </p:normalViewPr>
  <p:slideViewPr>
    <p:cSldViewPr snapToGrid="0" snapToObjects="1">
      <p:cViewPr varScale="1">
        <p:scale>
          <a:sx n="107" d="100"/>
          <a:sy n="107" d="100"/>
        </p:scale>
        <p:origin x="9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1ED9AF-205F-9F46-8319-E824AEE5D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BA2A4C-32B6-AD4A-90F5-EDA62CAA1D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0A697A-B835-DC43-8997-401E823C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B780-7B45-3D4A-B1F1-D26C6F28CEAE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841528-2682-AA40-9849-B9DE2AD93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DEF6AB-4A14-D549-89E7-801982196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38E46-EDC7-484F-94B8-28D0ED2227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198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FC33A1-AEF8-2447-8594-8E0EA4202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65FB965-548C-BE4A-8E9A-40B908091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26E7FD-183C-CD46-B158-E3D843172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B780-7B45-3D4A-B1F1-D26C6F28CEAE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776E30-DD28-C64F-98D7-C2EF3D844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32B179-FE60-434A-B47A-E0596CF1F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38E46-EDC7-484F-94B8-28D0ED2227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1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F4DA97D-3526-4348-992B-3048C49793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F613AD2-437B-8C48-81F7-60B7A45AA4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5D87C0-A53E-AB4E-8479-0D2C9A9BF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B780-7B45-3D4A-B1F1-D26C6F28CEAE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A3FBF7-34FC-3946-8D6B-B30DB0A02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56B91E-F588-9542-AC87-7A22C01F3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38E46-EDC7-484F-94B8-28D0ED2227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802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BC06A9-A16E-FE4F-AC9E-0A50AAF88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3C752D-03FA-684A-BDA1-0D3AE649F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8BEBD5-C8FC-BF4C-B23A-559966209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B780-7B45-3D4A-B1F1-D26C6F28CEAE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4B52D-B334-3C48-BDB4-791A9F7BC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E86827-5C64-B74B-B0D7-DADBDD31F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38E46-EDC7-484F-94B8-28D0ED2227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053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DA7E17-561F-7641-90AA-837B822E7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BB6723-834F-524F-8C7E-66C06D219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ABEA25-00BE-E441-98C4-7FBEA3222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B780-7B45-3D4A-B1F1-D26C6F28CEAE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76844D-81B5-6E44-AF0E-D1C1D7C91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40C0BD-C14E-D74B-A1FC-E28517145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38E46-EDC7-484F-94B8-28D0ED2227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45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7BF4FB-F477-6845-905A-68E07FE56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A3B8AD-B8FE-8D4A-919F-B4D62A84AB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C1D5B1-2397-7F43-B8E8-2D9BA6FEC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2EEB43-CA25-4343-9F68-37C224364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B780-7B45-3D4A-B1F1-D26C6F28CEAE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3ECE9B-CE18-8944-8B56-FB8CB8B80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B5AFD0A-9B8A-7649-8F9E-0A402936C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38E46-EDC7-484F-94B8-28D0ED2227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911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2F0AC8-57F0-674B-AECA-AD08F3A42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D11B791-BDB4-F845-BF07-78DD1BAFD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CD90C9A-E324-E644-B724-3D6C4B7AE8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37846F6-93BA-4945-B69E-14B4DF5694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8C7E0BE-FBDD-F741-815C-36339372EE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EAD45FD-DD61-C740-B137-913EBB5E4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B780-7B45-3D4A-B1F1-D26C6F28CEAE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A6984B2-4E00-EF4F-97BE-22C960217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C42CEEF-5121-3647-B097-F3F8373C7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38E46-EDC7-484F-94B8-28D0ED2227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64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172837-E421-8E43-AF71-CA479B06D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A29DF52-7819-0C4C-A910-1C086EBD6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B780-7B45-3D4A-B1F1-D26C6F28CEAE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962EE51-F17D-3A45-8946-A250C035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BAE61FC-A8F8-0E47-A8B6-5B81E4F78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38E46-EDC7-484F-94B8-28D0ED2227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016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9F96CBD-5EEB-4D45-ABBE-8E030B785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B780-7B45-3D4A-B1F1-D26C6F28CEAE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1993EF6-B3CE-CD42-8A9E-BFC69A3D5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EA30D1C-16B5-D64F-A45A-BC3BF95DA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38E46-EDC7-484F-94B8-28D0ED2227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39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1E5260-AA72-7E4E-B491-DF56462EC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A3B7F9-4C8B-B645-B9C3-29D31869C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6E12ABF-6692-5E4C-82ED-EEB9B17F7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FF1568-853A-9D45-96FC-3C61E87E9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B780-7B45-3D4A-B1F1-D26C6F28CEAE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07B7204-17B7-0F49-83A9-95E215378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F366EC-B413-394E-AE3A-1E8FECBFD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38E46-EDC7-484F-94B8-28D0ED2227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53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C74E39-AAA1-4A45-B2B3-27B39F368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98282A7-6CA5-1D4E-878B-8FFD5E688C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89E21B8-F04D-A04C-9501-3E9E3C3C8C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44E65C5-3517-E946-98A9-691BE78AF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B780-7B45-3D4A-B1F1-D26C6F28CEAE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9516D2-7473-5B45-B28B-B0B07E979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D53F9FD-9ABE-5043-9040-5A3702328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38E46-EDC7-484F-94B8-28D0ED2227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85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B2526D-BD98-5949-AEEF-521E92EF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F148F6-79D7-A442-8CAA-CB6CDBAC7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AD4F8C-FB17-0E4B-8837-33F0C2705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AB780-7B45-3D4A-B1F1-D26C6F28CEAE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AB0472-F0B8-6149-A9A2-F860F0B649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158036-6F0C-1442-A257-ACE3A05598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38E46-EDC7-484F-94B8-28D0ED2227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740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0682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A5F4CA-C6A4-ED48-812E-3073506A89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3929" y="684680"/>
            <a:ext cx="6407446" cy="1416424"/>
          </a:xfrm>
        </p:spPr>
        <p:txBody>
          <a:bodyPr anchor="t"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РЕГИОНАЛЬНЫЙ ГОСУДАРСТВЕННЫЙ КОНТРОЛЬ В ОБЛАСТИ ДОЛЕВОГО СТРОИТЕЛЬСТВА</a:t>
            </a:r>
            <a:endParaRPr lang="ru-RU" sz="28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09173AA-BC24-FA45-9A62-3D4DC74199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929" y="3566715"/>
            <a:ext cx="5835946" cy="546157"/>
          </a:xfrm>
        </p:spPr>
        <p:txBody>
          <a:bodyPr>
            <a:noAutofit/>
          </a:bodyPr>
          <a:lstStyle/>
          <a:p>
            <a:pPr algn="l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ТҮБӘН КАМА </a:t>
            </a:r>
          </a:p>
          <a:p>
            <a:pPr algn="l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 РАЙОНЫ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315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Объект 8">
            <a:extLst>
              <a:ext uri="{FF2B5EF4-FFF2-40B4-BE49-F238E27FC236}">
                <a16:creationId xmlns:a16="http://schemas.microsoft.com/office/drawing/2014/main" id="{C62FF37F-D4EC-6245-A840-BD59FC3D12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743952" y="3190374"/>
            <a:ext cx="10710111" cy="0"/>
          </a:xfrm>
          <a:prstGeom prst="line">
            <a:avLst/>
          </a:prstGeom>
          <a:ln>
            <a:solidFill>
              <a:srgbClr val="844498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564B94E-6250-48C3-9B48-F06CC8E31E32}"/>
              </a:ext>
            </a:extLst>
          </p:cNvPr>
          <p:cNvSpPr/>
          <p:nvPr/>
        </p:nvSpPr>
        <p:spPr>
          <a:xfrm>
            <a:off x="743952" y="1355177"/>
            <a:ext cx="9362574" cy="55996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8955" marR="71755" lvl="1">
              <a:lnSpc>
                <a:spcPct val="115000"/>
              </a:lnSpc>
              <a:spcAft>
                <a:spcPts val="1000"/>
              </a:spcAft>
            </a:pPr>
            <a:endParaRPr lang="ru-RU" sz="2800" b="1" dirty="0">
              <a:solidFill>
                <a:srgbClr val="EC6001"/>
              </a:solidFill>
              <a:latin typeface="Formular" panose="02000000000000000000" pitchFamily="50" charset="-52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7806055D-5179-4AF3-B591-E318412A9E61}"/>
              </a:ext>
            </a:extLst>
          </p:cNvPr>
          <p:cNvSpPr/>
          <p:nvPr/>
        </p:nvSpPr>
        <p:spPr>
          <a:xfrm>
            <a:off x="941294" y="788894"/>
            <a:ext cx="10175885" cy="193899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Исполнительный комитет Нижнекамского муниципального район Республики Татарстан осуществляет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региональный государственный контроль (надзор) в области долевого строительства многоквартирных домов и (или) иных объектов недвижимости, а также региональный государственный контроль (надзор) за деятельностью жилищно-строительного кооператива, связанной с привлечением средств членов кооператива для строительства многоквартирного дома.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7564B94E-6250-48C3-9B48-F06CC8E31E32}"/>
              </a:ext>
            </a:extLst>
          </p:cNvPr>
          <p:cNvSpPr/>
          <p:nvPr/>
        </p:nvSpPr>
        <p:spPr>
          <a:xfrm>
            <a:off x="743952" y="3658190"/>
            <a:ext cx="8847088" cy="55996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8955" marR="71755" lvl="1">
              <a:lnSpc>
                <a:spcPct val="115000"/>
              </a:lnSpc>
              <a:spcAft>
                <a:spcPts val="1000"/>
              </a:spcAft>
            </a:pPr>
            <a:endParaRPr lang="ru-RU" sz="2800" b="1" dirty="0">
              <a:solidFill>
                <a:srgbClr val="844498"/>
              </a:solidFill>
              <a:latin typeface="Formular" panose="02000000000000000000" pitchFamily="50" charset="-52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7806055D-5179-4AF3-B591-E318412A9E61}"/>
              </a:ext>
            </a:extLst>
          </p:cNvPr>
          <p:cNvSpPr/>
          <p:nvPr/>
        </p:nvSpPr>
        <p:spPr>
          <a:xfrm>
            <a:off x="743952" y="4692620"/>
            <a:ext cx="10347777" cy="4174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755" marR="71755">
              <a:lnSpc>
                <a:spcPct val="115000"/>
              </a:lnSpc>
              <a:spcAft>
                <a:spcPts val="1000"/>
              </a:spcAft>
            </a:pP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Formular" panose="02000000000000000000" pitchFamily="50" charset="-52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41294" y="3588448"/>
            <a:ext cx="100862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 Республики Татарстан от 27.12.2007 г. № 66-ЗРТ «О наделении органов местного самоуправления муниципальных районов и городских округов Республики Татарстан государственными полномочиями Республики Татарстан в области долевого строительства многоквартирных домов и (или) иных объектов недвижимости, а также в области деятельности жилищно-строительных кооперативов, связанной с привлечением средств членов кооператива для строительства многоквартирного дома».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758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Объект 8">
            <a:extLst>
              <a:ext uri="{FF2B5EF4-FFF2-40B4-BE49-F238E27FC236}">
                <a16:creationId xmlns:a16="http://schemas.microsoft.com/office/drawing/2014/main" id="{C62FF37F-D4EC-6245-A840-BD59FC3D12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542" y="304800"/>
            <a:ext cx="12192000" cy="6481482"/>
          </a:xfr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743952" y="1905112"/>
            <a:ext cx="10710111" cy="0"/>
          </a:xfrm>
          <a:prstGeom prst="line">
            <a:avLst/>
          </a:prstGeom>
          <a:ln>
            <a:solidFill>
              <a:srgbClr val="844498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564B94E-6250-48C3-9B48-F06CC8E31E32}"/>
              </a:ext>
            </a:extLst>
          </p:cNvPr>
          <p:cNvSpPr/>
          <p:nvPr/>
        </p:nvSpPr>
        <p:spPr>
          <a:xfrm>
            <a:off x="743952" y="1355177"/>
            <a:ext cx="9362574" cy="55996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8955" marR="71755" lvl="1">
              <a:lnSpc>
                <a:spcPct val="115000"/>
              </a:lnSpc>
              <a:spcAft>
                <a:spcPts val="1000"/>
              </a:spcAft>
            </a:pPr>
            <a:endParaRPr lang="ru-RU" sz="2800" b="1" dirty="0">
              <a:solidFill>
                <a:srgbClr val="EC6001"/>
              </a:solidFill>
              <a:latin typeface="Formular" panose="02000000000000000000" pitchFamily="50" charset="-52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7806055D-5179-4AF3-B591-E318412A9E61}"/>
              </a:ext>
            </a:extLst>
          </p:cNvPr>
          <p:cNvSpPr/>
          <p:nvPr/>
        </p:nvSpPr>
        <p:spPr>
          <a:xfrm>
            <a:off x="941294" y="788894"/>
            <a:ext cx="10175885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Предметом регионального государственного контроля (надзора) является соблюдение следующих требований: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7564B94E-6250-48C3-9B48-F06CC8E31E32}"/>
              </a:ext>
            </a:extLst>
          </p:cNvPr>
          <p:cNvSpPr/>
          <p:nvPr/>
        </p:nvSpPr>
        <p:spPr>
          <a:xfrm>
            <a:off x="743952" y="3658190"/>
            <a:ext cx="8847088" cy="55996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8955" marR="71755" lvl="1">
              <a:lnSpc>
                <a:spcPct val="115000"/>
              </a:lnSpc>
              <a:spcAft>
                <a:spcPts val="1000"/>
              </a:spcAft>
            </a:pPr>
            <a:endParaRPr lang="ru-RU" sz="2800" b="1" dirty="0">
              <a:solidFill>
                <a:srgbClr val="844498"/>
              </a:solidFill>
              <a:latin typeface="Formular" panose="02000000000000000000" pitchFamily="50" charset="-52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7806055D-5179-4AF3-B591-E318412A9E61}"/>
              </a:ext>
            </a:extLst>
          </p:cNvPr>
          <p:cNvSpPr/>
          <p:nvPr/>
        </p:nvSpPr>
        <p:spPr>
          <a:xfrm>
            <a:off x="743952" y="4692620"/>
            <a:ext cx="10347777" cy="4174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755" marR="71755">
              <a:lnSpc>
                <a:spcPct val="115000"/>
              </a:lnSpc>
              <a:spcAft>
                <a:spcPts val="1000"/>
              </a:spcAft>
            </a:pP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Formular" panose="02000000000000000000" pitchFamily="50" charset="-52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86117" y="3848819"/>
            <a:ext cx="100862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049592" y="2225632"/>
            <a:ext cx="100324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·       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застройщиками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– требований, установленных Федеральным законом от 30 декабря 2004 г. № 214-ФЗ «Об участии в долевом строительстве многоквартирных домов и иных объектов недвижимости и о внесении изменений в некоторые законодательные акты Российской Федерации» и принятыми в соответствии с ним иными нормативными правовыми актами Российской Федерации (обязательные требования);</a:t>
            </a:r>
          </a:p>
          <a:p>
            <a:pPr algn="just"/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·        жилищно-строительными кооперативами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– требований, установленных частью 3 статьи 110 (за исключением последующего содержания многоквартирного дома) и статьей 123.1 ЖК РФ (обязательные требования).</a:t>
            </a:r>
          </a:p>
        </p:txBody>
      </p:sp>
    </p:spTree>
    <p:extLst>
      <p:ext uri="{BB962C8B-B14F-4D97-AF65-F5344CB8AC3E}">
        <p14:creationId xmlns:p14="http://schemas.microsoft.com/office/powerpoint/2010/main" val="3852472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Объект 8">
            <a:extLst>
              <a:ext uri="{FF2B5EF4-FFF2-40B4-BE49-F238E27FC236}">
                <a16:creationId xmlns:a16="http://schemas.microsoft.com/office/drawing/2014/main" id="{C62FF37F-D4EC-6245-A840-BD59FC3D12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542" y="229190"/>
            <a:ext cx="12192000" cy="6628810"/>
          </a:xfr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857486" y="1277582"/>
            <a:ext cx="10710111" cy="0"/>
          </a:xfrm>
          <a:prstGeom prst="line">
            <a:avLst/>
          </a:prstGeom>
          <a:ln>
            <a:solidFill>
              <a:srgbClr val="844498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564B94E-6250-48C3-9B48-F06CC8E31E32}"/>
              </a:ext>
            </a:extLst>
          </p:cNvPr>
          <p:cNvSpPr/>
          <p:nvPr/>
        </p:nvSpPr>
        <p:spPr>
          <a:xfrm>
            <a:off x="743952" y="1355177"/>
            <a:ext cx="9362574" cy="55996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8955" marR="71755" lvl="1">
              <a:lnSpc>
                <a:spcPct val="115000"/>
              </a:lnSpc>
              <a:spcAft>
                <a:spcPts val="1000"/>
              </a:spcAft>
            </a:pPr>
            <a:endParaRPr lang="ru-RU" sz="2800" b="1" dirty="0">
              <a:solidFill>
                <a:srgbClr val="EC6001"/>
              </a:solidFill>
              <a:latin typeface="Formular" panose="02000000000000000000" pitchFamily="50" charset="-52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7806055D-5179-4AF3-B591-E318412A9E61}"/>
              </a:ext>
            </a:extLst>
          </p:cNvPr>
          <p:cNvSpPr/>
          <p:nvPr/>
        </p:nvSpPr>
        <p:spPr>
          <a:xfrm>
            <a:off x="915844" y="601094"/>
            <a:ext cx="10175885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Действующим законодательством предусмотрены: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7564B94E-6250-48C3-9B48-F06CC8E31E32}"/>
              </a:ext>
            </a:extLst>
          </p:cNvPr>
          <p:cNvSpPr/>
          <p:nvPr/>
        </p:nvSpPr>
        <p:spPr>
          <a:xfrm>
            <a:off x="743952" y="3658190"/>
            <a:ext cx="8847088" cy="55996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8955" marR="71755" lvl="1">
              <a:lnSpc>
                <a:spcPct val="115000"/>
              </a:lnSpc>
              <a:spcAft>
                <a:spcPts val="1000"/>
              </a:spcAft>
            </a:pPr>
            <a:endParaRPr lang="ru-RU" sz="2800" b="1" dirty="0">
              <a:solidFill>
                <a:srgbClr val="844498"/>
              </a:solidFill>
              <a:latin typeface="Formular" panose="02000000000000000000" pitchFamily="50" charset="-52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7806055D-5179-4AF3-B591-E318412A9E61}"/>
              </a:ext>
            </a:extLst>
          </p:cNvPr>
          <p:cNvSpPr/>
          <p:nvPr/>
        </p:nvSpPr>
        <p:spPr>
          <a:xfrm>
            <a:off x="743952" y="4692620"/>
            <a:ext cx="10347777" cy="4174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755" marR="71755">
              <a:lnSpc>
                <a:spcPct val="115000"/>
              </a:lnSpc>
              <a:spcAft>
                <a:spcPts val="1000"/>
              </a:spcAft>
            </a:pP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Formular" panose="02000000000000000000" pitchFamily="50" charset="-52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32856" y="3770581"/>
            <a:ext cx="9941859" cy="2351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Профилактические мероприятия проводятся в соответствии с ежегодно утверждаемой программой профилактики.</a:t>
            </a:r>
          </a:p>
          <a:p>
            <a:pPr algn="just" fontAlgn="ctr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Контрольно-надзорные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мероприятия без взаимодействия с контролируемыми лицами проводятся на основании ежегодно утверждаемого задания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font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>
              <a:lnSpc>
                <a:spcPts val="165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000000"/>
                </a:solidFill>
                <a:latin typeface="Roboto"/>
                <a:ea typeface="Times New Roman" panose="02020603050405020304" pitchFamily="18" charset="0"/>
                <a:cs typeface="Times New Roman" panose="02020603050405020304" pitchFamily="18" charset="0"/>
              </a:rPr>
              <a:t>Плановые </a:t>
            </a:r>
            <a:r>
              <a:rPr lang="ru-RU" dirty="0">
                <a:solidFill>
                  <a:srgbClr val="000000"/>
                </a:solidFill>
                <a:latin typeface="Roboto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контрольно-надзорные мероприятия не проводятся.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5844" y="1537991"/>
            <a:ext cx="104410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·        профилактические мероприятия,</a:t>
            </a:r>
          </a:p>
          <a:p>
            <a:pPr font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·        контрольно-надзорные мероприятия без взаимодействия с контролируемыми лицами,</a:t>
            </a:r>
          </a:p>
          <a:p>
            <a:pPr font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·        внеплановые документарные проверки,</a:t>
            </a:r>
          </a:p>
          <a:p>
            <a:pPr font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·        принятие мер по результатам контрольно-надзорных мероприятий.</a:t>
            </a:r>
          </a:p>
          <a:p>
            <a:pPr font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43952" y="3543595"/>
            <a:ext cx="10710111" cy="0"/>
          </a:xfrm>
          <a:prstGeom prst="line">
            <a:avLst/>
          </a:prstGeom>
          <a:ln>
            <a:solidFill>
              <a:srgbClr val="844498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43952" y="3658190"/>
            <a:ext cx="10710111" cy="0"/>
          </a:xfrm>
          <a:prstGeom prst="line">
            <a:avLst/>
          </a:prstGeom>
          <a:ln>
            <a:solidFill>
              <a:srgbClr val="844498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9909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Объект 8">
            <a:extLst>
              <a:ext uri="{FF2B5EF4-FFF2-40B4-BE49-F238E27FC236}">
                <a16:creationId xmlns:a16="http://schemas.microsoft.com/office/drawing/2014/main" id="{C62FF37F-D4EC-6245-A840-BD59FC3D12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542" y="229190"/>
            <a:ext cx="12192000" cy="6628810"/>
          </a:xfr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857486" y="1519629"/>
            <a:ext cx="10710111" cy="0"/>
          </a:xfrm>
          <a:prstGeom prst="line">
            <a:avLst/>
          </a:prstGeom>
          <a:ln>
            <a:solidFill>
              <a:srgbClr val="844498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564B94E-6250-48C3-9B48-F06CC8E31E32}"/>
              </a:ext>
            </a:extLst>
          </p:cNvPr>
          <p:cNvSpPr/>
          <p:nvPr/>
        </p:nvSpPr>
        <p:spPr>
          <a:xfrm>
            <a:off x="743952" y="1355177"/>
            <a:ext cx="9362574" cy="55996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8955" marR="71755" lvl="1">
              <a:lnSpc>
                <a:spcPct val="115000"/>
              </a:lnSpc>
              <a:spcAft>
                <a:spcPts val="1000"/>
              </a:spcAft>
            </a:pPr>
            <a:endParaRPr lang="ru-RU" sz="2800" b="1" dirty="0">
              <a:solidFill>
                <a:srgbClr val="EC6001"/>
              </a:solidFill>
              <a:latin typeface="Formular" panose="02000000000000000000" pitchFamily="50" charset="-52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7564B94E-6250-48C3-9B48-F06CC8E31E32}"/>
              </a:ext>
            </a:extLst>
          </p:cNvPr>
          <p:cNvSpPr/>
          <p:nvPr/>
        </p:nvSpPr>
        <p:spPr>
          <a:xfrm>
            <a:off x="743952" y="3658190"/>
            <a:ext cx="8847088" cy="55996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8955" marR="71755" lvl="1">
              <a:lnSpc>
                <a:spcPct val="115000"/>
              </a:lnSpc>
              <a:spcAft>
                <a:spcPts val="1000"/>
              </a:spcAft>
            </a:pPr>
            <a:endParaRPr lang="ru-RU" sz="2800" b="1" dirty="0">
              <a:solidFill>
                <a:srgbClr val="844498"/>
              </a:solidFill>
              <a:latin typeface="Formular" panose="02000000000000000000" pitchFamily="50" charset="-52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7806055D-5179-4AF3-B591-E318412A9E61}"/>
              </a:ext>
            </a:extLst>
          </p:cNvPr>
          <p:cNvSpPr/>
          <p:nvPr/>
        </p:nvSpPr>
        <p:spPr>
          <a:xfrm>
            <a:off x="743952" y="4692620"/>
            <a:ext cx="10347777" cy="4174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755" marR="71755">
              <a:lnSpc>
                <a:spcPct val="115000"/>
              </a:lnSpc>
              <a:spcAft>
                <a:spcPts val="1000"/>
              </a:spcAft>
            </a:pP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Formular" panose="02000000000000000000" pitchFamily="50" charset="-52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0719" y="1910767"/>
            <a:ext cx="1076687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ctr">
              <a:spcAft>
                <a:spcPts val="800"/>
              </a:spcAft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Виды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регионального государственного контроля (надзора) осуществляются в соответствии с Федеральным законом от 31 июля 2020 г. № 248-ФЗ «О государственном контроле (надзоре) и муниципальном контроле в Российской Федерации», Положением о региональном государственном контроле (надзоре) за деятельностью жилищно-строительного кооператива, связанной с привлечением средств членов кооператива для строительства многоквартирного дома, утвержденным постановлением Кабинета Министров Республики Татарстан от 30 сентября 2021 г. № 938, и Положением о региональном государственном контроле (надзоре) в области долевого строительства многоквартирных домов и (или) иных объектов недвижимости, утвержденным постановлением Кабинета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Министров </a:t>
            </a:r>
            <a:r>
              <a:rPr lang="ru-RU" sz="2000" dirty="0">
                <a:solidFill>
                  <a:srgbClr val="000000"/>
                </a:solidFill>
                <a:latin typeface="Roboto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Республики Татарстан от 2 октября 2021 г. № 944.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43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Объект 8">
            <a:extLst>
              <a:ext uri="{FF2B5EF4-FFF2-40B4-BE49-F238E27FC236}">
                <a16:creationId xmlns:a16="http://schemas.microsoft.com/office/drawing/2014/main" id="{C62FF37F-D4EC-6245-A840-BD59FC3D12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542" y="229190"/>
            <a:ext cx="12192000" cy="6628810"/>
          </a:xfr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857486" y="1519629"/>
            <a:ext cx="10710111" cy="0"/>
          </a:xfrm>
          <a:prstGeom prst="line">
            <a:avLst/>
          </a:prstGeom>
          <a:ln>
            <a:solidFill>
              <a:srgbClr val="844498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564B94E-6250-48C3-9B48-F06CC8E31E32}"/>
              </a:ext>
            </a:extLst>
          </p:cNvPr>
          <p:cNvSpPr/>
          <p:nvPr/>
        </p:nvSpPr>
        <p:spPr>
          <a:xfrm>
            <a:off x="743952" y="1355177"/>
            <a:ext cx="9362574" cy="55996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8955" marR="71755" lvl="1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EC6001"/>
              </a:solidFill>
              <a:effectLst/>
              <a:uLnTx/>
              <a:uFillTx/>
              <a:latin typeface="Formular" panose="02000000000000000000" pitchFamily="50" charset="-52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7564B94E-6250-48C3-9B48-F06CC8E31E32}"/>
              </a:ext>
            </a:extLst>
          </p:cNvPr>
          <p:cNvSpPr/>
          <p:nvPr/>
        </p:nvSpPr>
        <p:spPr>
          <a:xfrm>
            <a:off x="743952" y="3658190"/>
            <a:ext cx="8847088" cy="55996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8955" marR="71755" lvl="1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844498"/>
              </a:solidFill>
              <a:effectLst/>
              <a:uLnTx/>
              <a:uFillTx/>
              <a:latin typeface="Formular" panose="02000000000000000000" pitchFamily="50" charset="-52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7806055D-5179-4AF3-B591-E318412A9E61}"/>
              </a:ext>
            </a:extLst>
          </p:cNvPr>
          <p:cNvSpPr/>
          <p:nvPr/>
        </p:nvSpPr>
        <p:spPr>
          <a:xfrm>
            <a:off x="743952" y="4692620"/>
            <a:ext cx="10347777" cy="4174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755" marR="71755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Formular" panose="02000000000000000000" pitchFamily="50" charset="-52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0718" y="1910767"/>
            <a:ext cx="10766879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ctr">
              <a:spcAft>
                <a:spcPts val="800"/>
              </a:spcAft>
            </a:pPr>
            <a:r>
              <a:rPr lang="ru-RU" sz="2000" dirty="0">
                <a:solidFill>
                  <a:srgbClr val="000000"/>
                </a:solidFill>
                <a:latin typeface="Roboto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Контролируемые лица, права и законные интересы которых, по их мнению, были непосредственно нарушены в рамках осуществления видов регионального государственного контроля (надзора), имеют право на досудебное обжалование.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2228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10737</TotalTime>
  <Words>139</Words>
  <Application>Microsoft Office PowerPoint</Application>
  <PresentationFormat>Широкоэкранный</PresentationFormat>
  <Paragraphs>25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Formular</vt:lpstr>
      <vt:lpstr>Roboto</vt:lpstr>
      <vt:lpstr>Times New Roman</vt:lpstr>
      <vt:lpstr>Тема Office</vt:lpstr>
      <vt:lpstr>РЕГИОНАЛЬНЫЙ ГОСУДАРСТВЕННЫЙ КОНТРОЛЬ В ОБЛАСТИ ДОЛЕВОГО СТРОИТЕЛЬСТВА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Пример заголовка слайда</dc:title>
  <dc:creator>Кар - Кар</dc:creator>
  <cp:lastModifiedBy>USER</cp:lastModifiedBy>
  <cp:revision>176</cp:revision>
  <dcterms:created xsi:type="dcterms:W3CDTF">2022-07-07T08:42:57Z</dcterms:created>
  <dcterms:modified xsi:type="dcterms:W3CDTF">2023-10-09T12:10:02Z</dcterms:modified>
</cp:coreProperties>
</file>